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handoutMasterIdLst>
    <p:handoutMasterId r:id="rId32"/>
  </p:handoutMasterIdLst>
  <p:sldIdLst>
    <p:sldId id="297" r:id="rId2"/>
    <p:sldId id="334" r:id="rId3"/>
    <p:sldId id="332" r:id="rId4"/>
    <p:sldId id="354" r:id="rId5"/>
    <p:sldId id="338" r:id="rId6"/>
    <p:sldId id="339" r:id="rId7"/>
    <p:sldId id="355" r:id="rId8"/>
    <p:sldId id="340" r:id="rId9"/>
    <p:sldId id="356" r:id="rId10"/>
    <p:sldId id="341" r:id="rId11"/>
    <p:sldId id="358" r:id="rId12"/>
    <p:sldId id="342" r:id="rId13"/>
    <p:sldId id="357" r:id="rId14"/>
    <p:sldId id="359" r:id="rId15"/>
    <p:sldId id="361" r:id="rId16"/>
    <p:sldId id="360" r:id="rId17"/>
    <p:sldId id="343" r:id="rId18"/>
    <p:sldId id="344" r:id="rId19"/>
    <p:sldId id="345" r:id="rId20"/>
    <p:sldId id="349" r:id="rId21"/>
    <p:sldId id="350" r:id="rId22"/>
    <p:sldId id="337" r:id="rId23"/>
    <p:sldId id="351" r:id="rId24"/>
    <p:sldId id="346" r:id="rId25"/>
    <p:sldId id="353" r:id="rId26"/>
    <p:sldId id="347" r:id="rId27"/>
    <p:sldId id="348" r:id="rId28"/>
    <p:sldId id="352" r:id="rId29"/>
    <p:sldId id="32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>
      <p:cViewPr>
        <p:scale>
          <a:sx n="91" d="100"/>
          <a:sy n="91" d="100"/>
        </p:scale>
        <p:origin x="-56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445ED-9282-41C7-95B1-61FB1B0F3D7D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3D23-D384-4442-89A7-4C8EB5759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882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87F42-0A41-4CD8-9EB9-2EEF82D621F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29B6A-FE78-4032-9703-33AF711CB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97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помнить, что выявление на рентгенограмме легких усиления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бронхососудистого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рисунка, расширение тени корней легких, повышения воздушности недостаточно для установления диагноза «пневмония» и не являются показанием для антибактериальной терапии.</a:t>
            </a:r>
          </a:p>
          <a:p>
            <a:r>
              <a:rPr lang="ru-RU" b="0" i="1" dirty="0" smtClean="0">
                <a:solidFill>
                  <a:srgbClr val="333333"/>
                </a:solidFill>
                <a:effectLst/>
                <a:latin typeface="PT Serif"/>
              </a:rPr>
              <a:t>проведение рентгенографии придаточных пазух носа на ранних сроках заболевания часто выявляет обусловленное вирусом воспаление придаточных пазух носа, которое самопроизвольно разрешается в течение 2 недель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помнить, что выявление на рентгенограмме легких усиления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бронхососудистого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рисунка, расширение тени корней легких, повышения воздушности недостаточно для установления диагноза «пневмония» и не являются показанием для антибактериальной терапии.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помнить, что выявление на рентгенограмме легких усиления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бронхососудистого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рисунка, расширение тени корней легких, повышения воздушности недостаточно для установления диагноза «пневмония» и не являются показанием для антибактериальной терапии.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Увеличение назальной секреции связано с повышением проницаемости сосудов, количество лейкоцитов в нем может повышаться многократно, меняя его цвет с прозрачного на бело-желтый или зеленоватый, т.е. считать изменение цвета назальной слизи признаком бактериальной инфекции безосновательно [2].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подтверждении этиологической роли вирусного агента, уточнение выносится в диагноз.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подтверждении этиологической роли вирусного агента, уточнение выносится в диагноз.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подтверждении этиологической роли вирусного агента, уточнение выносится в диагноз.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Фебрильная лихорадка более свойственна гриппу, аденовирусной инфекции, энтеровирусным инфекциям.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Более длительно (до 5-7 дней)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фебрилитет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держится при гриппе и аденовирусной инфекции.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Фебрильная лихорадка более свойственна гриппу, аденовирусной инфекции, энтеровирусным инфекциям.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Более длительно (до 5-7 дней)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фебрилитет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держится при гриппе и аденовирусной инфекции.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Фебрильная лихорадка более свойственна гриппу, аденовирусной инфекции, энтеровирусным инфекциям.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Более длительно (до 5-7 дней)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фебрилитет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держится при гриппе и 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аденовирусной инфекции.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CD8C-64FA-4B7E-BFDA-4A58CC571435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2894-7BEA-4E01-9953-B5EEA79C29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7CF7-8EF7-478C-B284-92682971F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1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2894-7BEA-4E01-9953-B5EEA79C29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7CF7-8EF7-478C-B284-92682971F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2894-7BEA-4E01-9953-B5EEA79C29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7CF7-8EF7-478C-B284-92682971F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4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2894-7BEA-4E01-9953-B5EEA79C29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7CF7-8EF7-478C-B284-92682971F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6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2894-7BEA-4E01-9953-B5EEA79C29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7CF7-8EF7-478C-B284-92682971F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48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2894-7BEA-4E01-9953-B5EEA79C29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7CF7-8EF7-478C-B284-92682971F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6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2894-7BEA-4E01-9953-B5EEA79C29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7CF7-8EF7-478C-B284-92682971F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1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2894-7BEA-4E01-9953-B5EEA79C29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7CF7-8EF7-478C-B284-92682971F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2894-7BEA-4E01-9953-B5EEA79C29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7CF7-8EF7-478C-B284-92682971F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5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2894-7BEA-4E01-9953-B5EEA79C29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7CF7-8EF7-478C-B284-92682971F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2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F2894-7BEA-4E01-9953-B5EEA79C29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7CF7-8EF7-478C-B284-92682971F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7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F2894-7BEA-4E01-9953-B5EEA79C29CC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E7CF7-8EF7-478C-B284-92682971F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85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5948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ОРВИ «компания» 2022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7" y="3645024"/>
            <a:ext cx="3096342" cy="19726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460" y="587727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Сидоренкова Е.В.</a:t>
            </a:r>
          </a:p>
          <a:p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   декабрь 2022г. 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750" y="2908975"/>
            <a:ext cx="8866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ГБУЗ НО «Инфекционная клиническая больница № 23 г. Нижнего Новгорода»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rare-diseases.ru/images/mzr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2" r="22986"/>
          <a:stretch/>
        </p:blipFill>
        <p:spPr bwMode="auto">
          <a:xfrm>
            <a:off x="169750" y="120610"/>
            <a:ext cx="1138036" cy="123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5687616" y="188640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t="25503"/>
          <a:stretch/>
        </p:blipFill>
        <p:spPr bwMode="auto">
          <a:xfrm>
            <a:off x="6372549" y="3645024"/>
            <a:ext cx="2579826" cy="194421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645024"/>
            <a:ext cx="2916324" cy="194421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76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10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419872" y="133364"/>
            <a:ext cx="68757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ЛАБОРАТОРНЫЕ ДИАГНОСТИЧЕСКИЕ ИССЛЕДОВАНИЯ </a:t>
            </a:r>
            <a:r>
              <a:rPr lang="ru-RU" sz="2400" b="1" dirty="0">
                <a:latin typeface="Arial Narrow" pitchFamily="34" charset="0"/>
                <a:cs typeface="Times New Roman" pitchFamily="18" charset="0"/>
              </a:rPr>
              <a:t>И НЕ РЕКОМЕНДОВАНО</a:t>
            </a:r>
            <a:endParaRPr lang="ru-RU" altLang="ru-RU" sz="2400" b="1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136339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рутинное вирусологическое и/или бактериологическое обследование всех пациентов, т.к. это не влияет на выбор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лечения!</a:t>
            </a:r>
          </a:p>
          <a:p>
            <a:endParaRPr lang="ru-RU" i="1" dirty="0" smtClean="0"/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составляют: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экспресс-тест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грипп у высоко лихорадящих детей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экспресс-тест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стрептококк при подозрении на острый стрептококковый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тонзиллит</a:t>
            </a:r>
          </a:p>
          <a:p>
            <a:endParaRPr lang="ru-RU" i="1" dirty="0" smtClean="0"/>
          </a:p>
          <a:p>
            <a:r>
              <a:rPr lang="ru-RU" i="1" dirty="0" smtClean="0"/>
              <a:t>Применение </a:t>
            </a:r>
            <a:r>
              <a:rPr lang="ru-RU" i="1" dirty="0"/>
              <a:t>экспресс тестов для диагностики вирусных инфекций в отделениях неотложной помощи и приемных отделениях стационаров может уменьшать риск необоснованной антибиотикотерапии, а также ненужных диагностических исследований, в </a:t>
            </a:r>
            <a:r>
              <a:rPr lang="ru-RU" i="1" dirty="0" err="1"/>
              <a:t>т.ч</a:t>
            </a:r>
            <a:r>
              <a:rPr lang="ru-RU" i="1" dirty="0"/>
              <a:t>. рентгенографии грудной клетки.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11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-3129" y="10494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49315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ОБСЛЕДОВАНИЕ ОРВИ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altLang="ru-RU" sz="24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ЛУЧАЙ</a:t>
            </a:r>
            <a:endParaRPr lang="ru-RU" altLang="ru-RU" sz="2400" b="1" dirty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028" y="1556966"/>
            <a:ext cx="87684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Общий (клинический) анализ крови </a:t>
            </a:r>
            <a:r>
              <a:rPr lang="ru-RU" dirty="0"/>
              <a:t>рекомендован к проведению при выраженных общих симптомах у детей с </a:t>
            </a:r>
            <a:r>
              <a:rPr lang="ru-RU" dirty="0" smtClean="0"/>
              <a:t>лихорадкой.</a:t>
            </a:r>
          </a:p>
          <a:p>
            <a:r>
              <a:rPr lang="ru-RU" dirty="0">
                <a:solidFill>
                  <a:srgbClr val="FF0000"/>
                </a:solidFill>
              </a:rPr>
              <a:t>Общий (клинический) анализ мочи </a:t>
            </a:r>
            <a:r>
              <a:rPr lang="ru-RU" dirty="0"/>
              <a:t>(в </a:t>
            </a:r>
            <a:r>
              <a:rPr lang="ru-RU" dirty="0" err="1"/>
              <a:t>т.ч</a:t>
            </a:r>
            <a:r>
              <a:rPr lang="ru-RU" dirty="0"/>
              <a:t>. с использованием тест-полосок в амбулаторных условиях и приемных отделениях стационаров) рекомендуется проводить у всех лихорадящих детей без катаральных явлений с целью своевременной диагностики инфекции мочевыводящих </a:t>
            </a:r>
            <a:r>
              <a:rPr lang="ru-RU" dirty="0" smtClean="0"/>
              <a:t>путей.</a:t>
            </a:r>
          </a:p>
          <a:p>
            <a:endParaRPr lang="ru-RU" i="1" dirty="0" smtClean="0"/>
          </a:p>
          <a:p>
            <a:r>
              <a:rPr lang="ru-RU" i="1" dirty="0" smtClean="0"/>
              <a:t>Повторные </a:t>
            </a:r>
            <a:r>
              <a:rPr lang="ru-RU" i="1" dirty="0"/>
              <a:t>клинические анализы крови и мочи необходимы только в случае выявления отклонений от нормы при первичном обследовании или появления новых симптомов, требующих диагностического поиска. </a:t>
            </a:r>
            <a:r>
              <a:rPr lang="ru-RU" i="1" dirty="0">
                <a:solidFill>
                  <a:srgbClr val="FF0000"/>
                </a:solidFill>
              </a:rPr>
              <a:t>Если симптомы вирусной инфекции купировались, ребенок перестал лихорадить и имеет хорошее самочувствие, повторное исследование Общего (клинического) анализа крови нецелесообразно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5311793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Исследование уровня С-реактивного белка </a:t>
            </a:r>
            <a:r>
              <a:rPr lang="ru-RU" dirty="0"/>
              <a:t>в сыворотке крови рекомендовано проводить для исключения тяжелой бактериальной инфекции у детей с фебрильной лихорадкой (повышение температуры выше 38ºС), особенно при отсутствии видимого очага инфекции </a:t>
            </a:r>
          </a:p>
        </p:txBody>
      </p:sp>
    </p:spTree>
    <p:extLst>
      <p:ext uri="{BB962C8B-B14F-4D97-AF65-F5344CB8AC3E}">
        <p14:creationId xmlns:p14="http://schemas.microsoft.com/office/powerpoint/2010/main" val="8002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12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57956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ПОКАЗАНИЯ ДЛЯ РЕНТГЕНОГРАФИИ ЛЕГКИХ </a:t>
            </a: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640" y="1717708"/>
            <a:ext cx="8766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респираторного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дистресса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(одышка,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тахипноэ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втяжение уступчивых мест грудной клетки при дыхании, кряхтящее/стонущее дыхание);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появление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физикальных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симптомов пневмонии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(см. клинические рекомендации «Пневмонии у детей»);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снижение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SpO2 менее 95%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дыхании комнатным воздухом;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выраженных симптомов бактериальной интоксикации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ребенок вялый и сонливый, недоступен глазному контакту, резко выраженное беспокойство, отказ от питья, гиперестезия;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маркеров бактериального воспаления: повышение в общем анализе крови лейкоцитов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15 х 109/л в сочетании с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нейтрофилезом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х 109/л и более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уровень С-реактивного белка выше 30 мг/л в отсутствие очага бактериальной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придаточных пазух носа не рекомендована пациентам с острым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назофарингитом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первые 10-12 дней болезни [19].</a:t>
            </a:r>
          </a:p>
          <a:p>
            <a:pPr marL="285750" indent="-285750"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13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49315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ТЕРАПИЯ ГРИППА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altLang="ru-RU" sz="24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ЛУЧАЙ</a:t>
            </a:r>
            <a:endParaRPr lang="ru-RU" altLang="ru-RU" sz="2400" b="1" dirty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5934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Этиотропная терапия рекомендована при гриппе А (в </a:t>
            </a:r>
            <a:r>
              <a:rPr lang="ru-RU" dirty="0" err="1"/>
              <a:t>т.ч</a:t>
            </a:r>
            <a:r>
              <a:rPr lang="ru-RU" dirty="0"/>
              <a:t>. H1N1) и В </a:t>
            </a:r>
            <a:r>
              <a:rPr lang="ru-RU" dirty="0" err="1">
                <a:solidFill>
                  <a:srgbClr val="FF0000"/>
                </a:solidFill>
              </a:rPr>
              <a:t>в</a:t>
            </a:r>
            <a:r>
              <a:rPr lang="ru-RU" dirty="0">
                <a:solidFill>
                  <a:srgbClr val="FF0000"/>
                </a:solidFill>
              </a:rPr>
              <a:t> первые 24-48 часов болезни</a:t>
            </a:r>
            <a:r>
              <a:rPr lang="ru-RU" dirty="0"/>
              <a:t> [20]. Могут быть назначены ингибиторы нейраминидазы:</a:t>
            </a:r>
          </a:p>
          <a:p>
            <a:r>
              <a:rPr lang="ru-RU" dirty="0" err="1"/>
              <a:t>Осельтамивир</a:t>
            </a:r>
            <a:r>
              <a:rPr lang="ru-RU" dirty="0" smtClean="0"/>
              <a:t>**</a:t>
            </a:r>
          </a:p>
          <a:p>
            <a:r>
              <a:rPr lang="ru-RU" dirty="0" smtClean="0"/>
              <a:t> </a:t>
            </a:r>
            <a:r>
              <a:rPr lang="ru-RU" dirty="0"/>
              <a:t>с возраста 1 года при весе ≤ 15 кг - 30 мг (2 мл) 2 раза в день, при весе &gt;15-23 кг – 45 мг (3 мл) 2 раза в день, при весе &gt;23-40 кг – 60 мг (4 мл) 2 раза в день, &gt;40 кг – 75 мг (5 мл),  в течение 5 дней </a:t>
            </a:r>
            <a:endParaRPr lang="ru-RU" dirty="0" smtClean="0"/>
          </a:p>
          <a:p>
            <a:r>
              <a:rPr lang="ru-RU" dirty="0" smtClean="0"/>
              <a:t>или</a:t>
            </a:r>
            <a:endParaRPr lang="ru-RU" dirty="0"/>
          </a:p>
          <a:p>
            <a:r>
              <a:rPr lang="ru-RU" dirty="0" err="1" smtClean="0"/>
              <a:t>Занамивир</a:t>
            </a:r>
            <a:r>
              <a:rPr lang="ru-RU" dirty="0" smtClean="0"/>
              <a:t> </a:t>
            </a:r>
            <a:r>
              <a:rPr lang="ru-RU" dirty="0"/>
              <a:t>детям с 5 лет по 2 ингаляции (всего 10 мг) 2 раза в день, 5 дней </a:t>
            </a:r>
          </a:p>
        </p:txBody>
      </p:sp>
    </p:spTree>
    <p:extLst>
      <p:ext uri="{BB962C8B-B14F-4D97-AF65-F5344CB8AC3E}">
        <p14:creationId xmlns:p14="http://schemas.microsoft.com/office/powerpoint/2010/main" val="37602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14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49315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ТЕРАПИЯ ОРВИ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altLang="ru-RU" sz="24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ЛУЧАЙ</a:t>
            </a:r>
            <a:endParaRPr lang="ru-RU" altLang="ru-RU" sz="2400" b="1" dirty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324" y="1434085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 рассмотреть назначение не позднее 1-2-го дня болезни топических форм интерферона-альфа**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терапевтической целью, однако, надежных доказательств противовирусной эффективности и безопасности для детей у этих препаратов нет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ОРВИ иногда рекомендуются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интерфероногены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(Прочие противовирусные препараты)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следует помнить, что при их применении лихорадочный период сокращается менее чем на 1 сутки, т.е. их применение при большинстве ОРВИ с коротким фебрильным периодом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оправдано.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эффективности использования иммуномодуляторов при респираторных инфекциях, как правило, показывают малодостоверный эффект. Препараты интерферонов, рекомендованные для лечения более тяжелых инфекций, например, вирусных гепатитов, при ОРВИ не используются и не рекомендованы. 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гомеопатических средств для лечения ОРВИ у детей не доказана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использование противомикробных препаратов системного действия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лечения неосложненных ОРВИ и гриппа,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заболевание сопровождается в первые 10-14 дней болезни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риносинуситом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конъюнктивитом, ларингитом, крупом, бронхитом,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бронхообструктивным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7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15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49315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ТЕРАПИЯ ОРВИ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altLang="ru-RU" sz="24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ЛУЧАЙ</a:t>
            </a:r>
            <a:endParaRPr lang="ru-RU" altLang="ru-RU" sz="2400" b="1" dirty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724177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элиминационную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т.к.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терапия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 и безопасна. Введение в нос натрия хлорида (0,9%) или стерильного раствора морской воды несколько раз в день обеспечивает удаление слизи и восстановление работы мерцательного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местных препаратов, обладающих сосудосуживающим действием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интраназально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(группа АТХ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деконгестанты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 препараты для местного применения»)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коротким курсом не более 5 дней.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препараты не укорачивают длительность насморка, но могут облегчить симптомы заложенности носа, а также восстановить функцию слуховой трубы. У детей 0-6 лет применяют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фенилэфрин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0,125%,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оксиметазолин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0,01-0,025%,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ксилометазолин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0,05% (с 2 лет), у старших – более концентрированные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системных препаратов, содержащих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деконгестанты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(например, псевдоэфедрин,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гвайфенезин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крайне нежелательно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лекарственные средства данной группы не должны применяться у детей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достижения возраста 12 лет</a:t>
            </a:r>
          </a:p>
        </p:txBody>
      </p:sp>
    </p:spTree>
    <p:extLst>
      <p:ext uri="{BB962C8B-B14F-4D97-AF65-F5344CB8AC3E}">
        <p14:creationId xmlns:p14="http://schemas.microsoft.com/office/powerpoint/2010/main" val="41101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16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49315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АНТИБАКТЕРИАЛЬНАЯ ТЕРАПИЯ ОРВИ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54995" y="2996952"/>
            <a:ext cx="70196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Антибактериальная терапия в случае неосложненной вирусной инфекции не только не предотвращает бактериальную суперинфекцию, но способствует ее развитию из-за подавления нормальной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пневмотропной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флоры, «сдерживающей агрессию» стафилококков и кишечной флоры.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показаны детям с хронической патологией, затрагивающей бронхолегочную систему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муковисцидоз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иммунодефицитом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которых есть риск обострения бактериального процесса; выбор антибиотика у них обычно предопределен заранее характером флоры.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060848"/>
            <a:ext cx="7416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ПРОТИВОПОКАЗАНА!!!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17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5795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ЖАРОПОНИЖАЮЩАЯ ТЕРАПИЯ</a:t>
            </a: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720840"/>
            <a:ext cx="86409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снижения температуры тела лихорадящего ребенка рекомендуется раскрыть, обтереть водой Т° 25-30°С.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снижения температуры тела у детей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рекомендуются к применению только два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препарата: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парацетамол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до 60 мг/кг/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ибупрофен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до 30 мг/кг/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вследствие доказанной безопасности 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Жаропонижающие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у здоровых детей ≥3 месяцев оправданы при температуре выше 39 - 39,5°С.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выраженной лихорадке (38-38,5°С) средства, снижающие температуру, показаны детям до 3 месяцев, пациентам с хронической патологией, а также при связанном с температурой дискомфорте.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(курсовой) прием жаропонижающих нежелателен, повторную дозу вводят только после нового повышения температуры </a:t>
            </a:r>
          </a:p>
        </p:txBody>
      </p:sp>
    </p:spTree>
    <p:extLst>
      <p:ext uri="{BB962C8B-B14F-4D97-AF65-F5344CB8AC3E}">
        <p14:creationId xmlns:p14="http://schemas.microsoft.com/office/powerpoint/2010/main" val="2808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18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052736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57956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ЖАРОПОНИЖАЮЩАЯ ТЕРАПИЯ </a:t>
            </a:r>
            <a:r>
              <a:rPr lang="ru-RU" sz="2400" b="1" dirty="0">
                <a:latin typeface="Arial Narrow" pitchFamily="34" charset="0"/>
                <a:cs typeface="Times New Roman" pitchFamily="18" charset="0"/>
              </a:rPr>
              <a:t>И НЕ РЕКОМЕНДУЕТСЯ</a:t>
            </a: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204864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жаропонижающей целью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ацетилсалициловую кислоту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в связи с высоким риском развития нежелательных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жаропонижающей целью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нимесулид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с вероятным риском развития нежелательных реакций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метамизола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натрия (анальгина)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в связи с высоким риском развития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агранулоцитоза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19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57956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ПАТОГЕНЕТИЧЕСКАЯ ТЕРАПИЯ </a:t>
            </a:r>
            <a:r>
              <a:rPr lang="ru-RU" sz="2400" b="1" dirty="0">
                <a:latin typeface="Arial Narrow" pitchFamily="34" charset="0"/>
                <a:cs typeface="Times New Roman" pitchFamily="18" charset="0"/>
              </a:rPr>
              <a:t>И НЕ РЕКОМЕНДОВАНО ИСПОЛЬЗОВАНИЕ</a:t>
            </a: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11116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Противокашлевые, отхаркивающие,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муколитические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 числе многочисленные патентованные препараты с различными растительными средствами,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рекомендуются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использования при ОРВИ ввиду неэффективности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Ингаляции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паровые и аэрозольные не рекомендованы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использованию, т.к. не показали эффекта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рандомизированных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исследованиях, а также не рекомендованы Всемирной организацией здравоохранения (ВОЗ) для лечения ОРВИ [83, 84].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Антигистаминные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системного действия (1-го поколения),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обладающие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атропиноподобным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действием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рекомендованы для использования у детей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они обладают неблагоприятным терапевтическим профилем, имеют выраженные седативный и антихолинергический побочные эффекты, нарушают когнитивные функции (концентрацию внимания, память и способность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всем детям с ОРВИ назначать аскорбиновую кислоту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при терапевтическом приеме после появления симптомов болезни высокие дозы аскорбиновой кислоты не показали явного улучшения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9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2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-36512" y="1124744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0" y="1052736"/>
            <a:ext cx="3938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white"/>
                </a:solidFill>
              </a:rPr>
              <a:t>Клинические р</a:t>
            </a:r>
            <a:r>
              <a:rPr lang="ru-RU" b="1" dirty="0" smtClean="0">
                <a:solidFill>
                  <a:prstClr val="white"/>
                </a:solidFill>
              </a:rPr>
              <a:t>екомендации </a:t>
            </a:r>
            <a:r>
              <a:rPr lang="ru-RU" b="1" dirty="0">
                <a:solidFill>
                  <a:prstClr val="white"/>
                </a:solidFill>
              </a:rPr>
              <a:t>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938589" y="581224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Заключение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1979712" y="267962"/>
            <a:ext cx="6072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КЛИНИЧЕСКИЙ СЛУЧАЙ</a:t>
            </a:r>
            <a:endParaRPr lang="ru-RU" altLang="ru-RU" sz="2400" b="1" dirty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0867" y="49573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РУБРИКАТОР КЛИНИЧЕСКИХ РЕКОМЕНДАЦИЙ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8078" b="3555"/>
          <a:stretch/>
        </p:blipFill>
        <p:spPr bwMode="auto">
          <a:xfrm>
            <a:off x="683568" y="1610144"/>
            <a:ext cx="7567229" cy="438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6012160" y="2492896"/>
            <a:ext cx="1584176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460432" y="1717708"/>
            <a:ext cx="288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КОНВЕРТАЦИЯ </a:t>
            </a:r>
            <a:r>
              <a:rPr lang="en-US" dirty="0" smtClean="0">
                <a:solidFill>
                  <a:srgbClr val="FF0000"/>
                </a:solidFill>
              </a:rPr>
              <a:t>WORD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20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5795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ГОСПИТАЛИЗАЦИЯ ОБЯЗАТЕЛЬНА</a:t>
            </a: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59340"/>
            <a:ext cx="8280920" cy="4411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</a:t>
            </a:r>
            <a:r>
              <a:rPr lang="ru-RU" b="1" dirty="0" smtClean="0">
                <a:solidFill>
                  <a:srgbClr val="222222"/>
                </a:solidFill>
                <a:latin typeface="Times New Roman"/>
                <a:ea typeface="Times New Roman"/>
              </a:rPr>
              <a:t>дети 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Times New Roman"/>
              </a:rPr>
              <a:t>до 3-х месяцев с фебрильной лихорадкой </a:t>
            </a:r>
            <a:endParaRPr lang="ru-RU" b="1" dirty="0" smtClean="0">
              <a:solidFill>
                <a:srgbClr val="222222"/>
              </a:solidFill>
              <a:latin typeface="Times New Roman"/>
              <a:ea typeface="Times New Roman"/>
            </a:endParaRPr>
          </a:p>
          <a:p>
            <a:r>
              <a:rPr lang="ru-RU" b="1" dirty="0" smtClean="0">
                <a:solidFill>
                  <a:srgbClr val="222222"/>
                </a:solidFill>
                <a:latin typeface="Times New Roman"/>
                <a:ea typeface="Times New Roman"/>
              </a:rPr>
              <a:t>- дети 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Times New Roman"/>
              </a:rPr>
              <a:t>любого возраста при наличии любого из следующих симптомов (основные опасные признаки): неспособность пить / сосать грудь; сонливость или отсутствие сознания; частота дыхания менее 30 в минуту или апноэ; симптомы респираторного </a:t>
            </a:r>
            <a:r>
              <a:rPr lang="ru-RU" b="1" dirty="0" err="1">
                <a:solidFill>
                  <a:srgbClr val="222222"/>
                </a:solidFill>
                <a:latin typeface="Times New Roman"/>
                <a:ea typeface="Times New Roman"/>
              </a:rPr>
              <a:t>дистресса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Times New Roman"/>
              </a:rPr>
              <a:t>; центральный цианоз; явления сердечной недостаточности; тяжелое обезвоживание </a:t>
            </a:r>
            <a:endParaRPr lang="ru-RU" b="1" dirty="0" smtClean="0">
              <a:solidFill>
                <a:srgbClr val="222222"/>
              </a:solidFill>
              <a:latin typeface="Times New Roman"/>
              <a:ea typeface="Times New Roman"/>
            </a:endParaRPr>
          </a:p>
          <a:p>
            <a:pPr marL="285750" indent="-285750" algn="just">
              <a:lnSpc>
                <a:spcPts val="1950"/>
              </a:lnSpc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дети 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со сложными фебрильными судорогами (продолжительностью более 15 минут и/или повторяющиеся более одного раза в течение 24 часов) госпитализируются на весь период </a:t>
            </a:r>
            <a:r>
              <a:rPr lang="ru-RU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лихорадки.</a:t>
            </a:r>
          </a:p>
          <a:p>
            <a:pPr marL="285750" indent="-285750" algn="just">
              <a:lnSpc>
                <a:spcPts val="1950"/>
              </a:lnSpc>
              <a:spcAft>
                <a:spcPts val="1200"/>
              </a:spcAft>
              <a:buFontTx/>
              <a:buChar char="-"/>
            </a:pPr>
            <a:r>
              <a:rPr lang="ru-RU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дети с фебрильной лихорадкой и подозрением на тяжелую бактериальную инфекцию (НО может быть и гипотермия!), имеющие следующие сопутствующие симптомы: вялость, сонливость; отказ от еды и питья; геморрагическая сыпь на коже; рвота.</a:t>
            </a:r>
            <a:endParaRPr lang="ru-RU" sz="1400" b="1" dirty="0" smtClean="0">
              <a:ea typeface="Calibri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222222"/>
                </a:solidFill>
                <a:latin typeface="Times New Roman"/>
                <a:ea typeface="Times New Roman"/>
              </a:rPr>
              <a:t>дети 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Times New Roman"/>
              </a:rPr>
              <a:t>с явлениями дыхательной </a:t>
            </a:r>
            <a:r>
              <a:rPr lang="ru-RU" b="1" dirty="0" smtClean="0">
                <a:solidFill>
                  <a:srgbClr val="222222"/>
                </a:solidFill>
                <a:latin typeface="Times New Roman"/>
                <a:ea typeface="Times New Roman"/>
              </a:rPr>
              <a:t>недостаточности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4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21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5795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ГОСПИТАЛИЗАЦИЯ НЕЦЕЛЕСООБРАЗНА</a:t>
            </a: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657" y="1717708"/>
            <a:ext cx="8208912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50"/>
              </a:lnSpc>
              <a:spcAft>
                <a:spcPts val="0"/>
              </a:spcAft>
            </a:pPr>
            <a:r>
              <a:rPr lang="ru-RU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Госпитализация детей с </a:t>
            </a:r>
            <a:r>
              <a:rPr lang="ru-RU" b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назофарингитом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, ларингитом, </a:t>
            </a:r>
            <a:r>
              <a:rPr lang="ru-RU" b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трахеобронхитом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без сопутствующих опасных признаков нецелесообразна</a:t>
            </a:r>
            <a:r>
              <a:rPr lang="ru-RU" b="1" dirty="0" smtClean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ts val="195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ts val="1950"/>
              </a:lnSpc>
              <a:spcAft>
                <a:spcPts val="1200"/>
              </a:spcAft>
            </a:pPr>
            <a:r>
              <a:rPr lang="ru-RU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Фебрильная лихорадка при отсутствии других патологических симптомов у детей старше 3-х </a:t>
            </a:r>
            <a:r>
              <a:rPr lang="ru-RU" b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мес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не является показанием для госпитализации в стационар.</a:t>
            </a:r>
            <a:endParaRPr lang="ru-RU" sz="1400" b="1" dirty="0">
              <a:ea typeface="Calibri"/>
              <a:cs typeface="Times New Roman"/>
            </a:endParaRPr>
          </a:p>
          <a:p>
            <a:pPr algn="just">
              <a:lnSpc>
                <a:spcPts val="1950"/>
              </a:lnSpc>
              <a:spcAft>
                <a:spcPts val="1200"/>
              </a:spcAft>
            </a:pPr>
            <a:r>
              <a:rPr lang="ru-RU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Дети с простыми фебрильными судорогами (продолжительностью до 15 минут, однократно в течение суток), завершившимися к моменту обращения в стационар, обычно не нуждаются в госпитализации, но ребенок должен быть осмотрен врачом для исключения </a:t>
            </a:r>
            <a:r>
              <a:rPr lang="ru-RU" b="1" dirty="0" err="1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нейроинфекции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Times New Roman"/>
                <a:cs typeface="Times New Roman"/>
              </a:rPr>
              <a:t> и других причин судорог.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0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22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08747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-18120" y="1094856"/>
            <a:ext cx="3635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Клинические рекомендации 2022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90341" y="2996952"/>
            <a:ext cx="8568953" cy="369332"/>
          </a:xfrm>
          <a:prstGeom prst="rect">
            <a:avLst/>
          </a:prstGeom>
          <a:ln w="12700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Бактериальные осложнения ОРВИ возникают относительно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1979712" y="267962"/>
            <a:ext cx="6072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КЛИНИЧЕСКИЙ СЛУЧАЙ</a:t>
            </a:r>
            <a:endParaRPr lang="ru-RU" altLang="ru-RU" sz="2400" b="1" dirty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369" y="1701209"/>
            <a:ext cx="8748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на то, что при всякой вирусной инфекции активируется бактериальная флора (так называемая «вирусно-бактериальная этиология ОРИ» на основании, например, наличия у пациента с лейкоцитозом) не подтверждается практикой. </a:t>
            </a:r>
            <a:endParaRPr lang="ru-RU" b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23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5795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ОСЛОЖНЕНИЯ ОРВИ</a:t>
            </a: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527420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ОРВИ наблюдаются нечасто и связаны с присоединением бактериальной инфекции.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риск развития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острого среднего отита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течения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назофарингита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особенно у детей раннего возраста, обычно на 2-5-е сутки болезни. Его частота может достигать 20 – 40%, однако далеко не у всех возникает гнойный отит, требующий назначения антибактериальной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заложенности носа дольше 10-14 дней, ухудшение состояния после первой недели болезни, появление болей в области лица может указывать на развитие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бактериального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синусита.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гриппа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вирусной и бактериальной (чаще всего обусловленной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pneumoniae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пневмонии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достигать 12% заболевших вирусной инфекцией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Бактериемия осложняет течение ОРВИ в среднем в 1% случаев при РС-вирусной инфекции и в 6,5% случаев при энтеровирусных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инфекциях.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респираторная инфекция может явиться триггером обострения хронических заболеваний, чаще всего бронхиальной астмы и инфекции мочевыводящих путей.</a:t>
            </a:r>
          </a:p>
        </p:txBody>
      </p:sp>
    </p:spTree>
    <p:extLst>
      <p:ext uri="{BB962C8B-B14F-4D97-AF65-F5344CB8AC3E}">
        <p14:creationId xmlns:p14="http://schemas.microsoft.com/office/powerpoint/2010/main" val="9696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24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5795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НЕСПЕЦИФИЧЕСКАЯ ПРОФИЛАКТИКА</a:t>
            </a: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703" y="1517215"/>
            <a:ext cx="88569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проведение профилактических мероприятий, препятствующих распространению вирусов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- тщательное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мытье рук после контакта с заболевшим, ношение масок, мытье поверхностей в окружении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заболевшего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МЕДИЦИНСКИХ ОРГАНИЗАЦИЯХ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соблюдение санитарно-эпидемического режима, соответствующая обработка фонендоскопов, отоскопов, использование одноразовых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полотенец.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ДЕТСКИХ УЧЕРЕЖДЕНИЯХ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быстрая изоляция заболевших детей, соблюдение режима проветривания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большинства вирусных инфекций остается сегодня неспецифической, поскольку вакцин против всех респираторных вирусов пока нет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25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5795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СПЕЦИФИЧЕСКАЯ ПРОФИЛАКТИКА</a:t>
            </a: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703" y="1517215"/>
            <a:ext cx="8856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6339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рекомендуется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ежегодная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гриппа с возраста 6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снижает заболеваемость.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Доказано, что вакцинация детей от гриппа и пневмококковой инфекции снижает риск развития острого среднего отита у детей, т.е. уменьшает вероятность осложненного течения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ОРВИ.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26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5795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ПРОФИЛАКТИКА ГРУППЫ РИСКА</a:t>
            </a: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263" y="1533042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первого года жизни из групп риска (недоношенность, бронхолегочная дисплазия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профилактики РС-вирусной инфекции в осенне-зимний сезон рекомендована пассивная иммунизация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паливизумабом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препарат вводится внутримышечно в дозе 15 мг/кг ежемесячно 1 раз в месяц с ноября по март [92, 93].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 2-х лет с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гемодинамически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значимыми врожденными пороками сердца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профилактики РС-вирусной инфекции в осенне-зимний сезон рекомендована пассивная иммунизация 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паливизумабом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препарат вводится внутримышечно в дозе 15 мг/кг ежемесячно 1 раз в месяц с ноября по март [92, 93].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Комментарий: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см. клинические рекомендации по оказанию медицинской помощи детям с бронхолегочной дисплазией, КР по иммунопрофилактике респираторно-синцитиальной вирусной инфекции у детей.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6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рецидивирующими инфекциями ЛОР-органов и дыхательных путей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рекомендуется применение других иммуностимуляторов (системных бактериальных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лизатов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Эти препараты, вероятно, могут сократить заболеваемость респираторными инфекциями, хотя доказательная база у них не велика.</a:t>
            </a:r>
          </a:p>
        </p:txBody>
      </p:sp>
    </p:spTree>
    <p:extLst>
      <p:ext uri="{BB962C8B-B14F-4D97-AF65-F5344CB8AC3E}">
        <p14:creationId xmlns:p14="http://schemas.microsoft.com/office/powerpoint/2010/main" val="25331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27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5795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ПРОФИЛАКТИКА  </a:t>
            </a:r>
            <a:r>
              <a:rPr lang="ru-RU" sz="2400" b="1" dirty="0">
                <a:latin typeface="Arial Narrow" pitchFamily="34" charset="0"/>
                <a:cs typeface="Times New Roman" pitchFamily="18" charset="0"/>
              </a:rPr>
              <a:t>И НЕ РЕКОМЕНДУЕТСЯ</a:t>
            </a: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85934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рекомендуется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рутинное использование иммуномодуляторов с целью профилактики острых респираторно-вирусных инфекций, т.к. надежных свидетельств о снижении респираторной заболеваемости под влиянием различных иммуномодуляторов – нет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профилактическая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растительных препаратов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аскорбиновой кислоты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гомеопатических препаратов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28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340791" y="221739"/>
            <a:ext cx="56236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Приложение В. </a:t>
            </a:r>
          </a:p>
          <a:p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Информация для пациента</a:t>
            </a: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537" y="1533042"/>
            <a:ext cx="820891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заражаются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инфекцией,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вызывающей ОРВИ.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ОРВИ.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Ограничения: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жаропонижающей целью не применяют ацетилсалициловую кислоту** и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нимесулид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нежелательно использование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метамизола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Антибиотики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действуют на вирусы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(основную причину ОРВИ). Вопрос о назначении антибиотиков рассматривается при подозрении на бактериальную инфекцию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Антибиотики должен назначать врач.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Бесконтрольный прием антибиотиков может способствовать развитию устойчивых к ним микробов и вызывать осложнения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b="1" dirty="0"/>
              <a:t> </a:t>
            </a:r>
            <a:endParaRPr lang="ru-RU" sz="1000" b="1" dirty="0" smtClean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предупредить развитие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ОРВИ.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Обратитесь к специалисту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р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ебенок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отказывается от питья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 видите изменения в поведении: раздражительность, необычная сонливость со снижением реакции на попытки контакта с ребенком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ребенка имеется затруднение дыхания, шумное дыхание, учащение дыхания, втяжение межреберных промежутков, яремной ямки (места, расположенного спереди между шеей и грудью)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ребенка судороги на фоне повышенной температуры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ребенка бред на фоне повышенной температуры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повышенная температура тела (более 38,4-38,5ºC) сохраняется более 3 дней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заложенность носа сохраняется без улучшения более 10-14 дней, особенно если при этом вы видите «вторую волну» повышения температуры тела и/или ухудшение состояния ребенка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ребенка есть боль в ухе и/или выделения из уха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 ребенка кашель, длящийся более 10-14 дней без улучшения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5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1704975"/>
            <a:ext cx="5773737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623731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уважением, Сидоренкова Елена Викторовна.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5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3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560" y="4950863"/>
            <a:ext cx="9144000" cy="3600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767032" y="267962"/>
            <a:ext cx="51150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Клинические рекомендации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130693" y="0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72607" y="1859339"/>
            <a:ext cx="74705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Острая респираторная вирусная инфекция (ОРВИ) – острая, наиболее часто встречающаяся и в большинстве случаев </a:t>
            </a:r>
            <a:r>
              <a:rPr lang="ru-RU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самоограничивающаяся</a:t>
            </a: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 респираторного тракта, проявляющаяся катаральным воспалением верхних дыхательных путей и протекающая с лихорадкой, ринитом, чиханием, кашлем, болью в горле, нарушением общего состояния разной выраженности.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663" y="3630215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езонный </a:t>
            </a: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возбудителей острых респираторных вирусных инфекций включает десятки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циркулирующих вирусов </a:t>
            </a:r>
            <a:r>
              <a:rPr lang="ru-RU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(&gt;200 генетических групп из 6 семейств и 10 родов), практически не различающихся по клинической картине.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785" y="4950863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ДРУГИЕ ВИРУСЫ 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9431" y="5330064"/>
            <a:ext cx="737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ПОЛИЭТИОЛОГИЯ                          МОНОЭТИОЛОГИЯ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95" y="6007639"/>
            <a:ext cx="3328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МЕТАПНЕВМОВИРУС + ГРИПП</a:t>
            </a:r>
          </a:p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+ PC-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3579" y="5930695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АДЕНОВИРУСНАЯ ФАРИНГОКОНЬЮНКТИВАЛЬНАЯ ЛИХОРАДКА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078475" y="5622452"/>
            <a:ext cx="1225273" cy="3851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103579" y="5699396"/>
            <a:ext cx="1132717" cy="2312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7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4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-36512" y="1124744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0" y="1052736"/>
            <a:ext cx="3938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white"/>
                </a:solidFill>
              </a:rPr>
              <a:t>Клинические р</a:t>
            </a:r>
            <a:r>
              <a:rPr lang="ru-RU" b="1" dirty="0" smtClean="0">
                <a:solidFill>
                  <a:prstClr val="white"/>
                </a:solidFill>
              </a:rPr>
              <a:t>екомендации </a:t>
            </a:r>
            <a:r>
              <a:rPr lang="ru-RU" b="1" dirty="0">
                <a:solidFill>
                  <a:prstClr val="white"/>
                </a:solidFill>
              </a:rPr>
              <a:t>2022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938589" y="581224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Заключение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1979712" y="267962"/>
            <a:ext cx="6072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КЛИНИЧЕСКИЙ СЛУЧАЙ</a:t>
            </a:r>
            <a:endParaRPr lang="ru-RU" altLang="ru-RU" sz="2400" b="1" dirty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24502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ОРВИ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611575"/>
            <a:ext cx="84969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ОРВИ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частая инфекция человека: дети в возрасте до 5 лет переносят, в среднем, 6-8 эпизодов ОРВИ в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детских дошкольных учреждениях особенно высока заболеваемость на 1-2 году посещения – на 10-15% выше, чем у неорганизованных детей, однако, в школе последние болеют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чаще. </a:t>
            </a:r>
          </a:p>
        </p:txBody>
      </p:sp>
      <p:pic>
        <p:nvPicPr>
          <p:cNvPr id="1026" name="Picture 2" descr="C:\Users\Users\Desktop\png-transparent-sneezing-boy-illustration-common-cold-influenza-symptom-flu-season-virus-sick-child-child-food-tex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12485" r="12544"/>
          <a:stretch/>
        </p:blipFill>
        <p:spPr bwMode="auto">
          <a:xfrm>
            <a:off x="4608003" y="2944580"/>
            <a:ext cx="4060553" cy="35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3092690"/>
            <a:ext cx="400617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наиболее высока в период с сентября по апрель, пик заболеваемости приходится на февраль-март. </a:t>
            </a:r>
            <a:endParaRPr lang="ru-RU" sz="2000" b="1" i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 заболеваемости острыми инфекциями верхних дыхательных путей неизменно регистрируется в летние месяцы, когда она снижается в 3-5 раз. 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5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1245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Лечение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1512578" y="226288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ДИАГНОЗА</a:t>
            </a:r>
            <a:endParaRPr lang="ru-RU" alt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2676" y="1736836"/>
            <a:ext cx="8118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диагноза следует избегать термина «ОРВИ», используя термины «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назофарингит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«острый ларингит», или «острый фарингит», поскольку возбудители ОРВИ вызывают также ларингит (круп), тонзиллит, бронхит,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бронхиолит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следует указывать в диагнозе.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синдромы рассматриваются отдельно (см. Клинические рекомендации по ведению детей с острым тонзиллитом, острым бронхитом, острым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бронхиолитом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обструктивным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ларинготрахеитом).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3419" y="5445224"/>
            <a:ext cx="8568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ОРВИ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назофарингита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фарингита, ларинготрахеита без стеноза гортани) по степени тяжести нецелесообразно.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2303" y="3744319"/>
            <a:ext cx="8309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формулировки диагнозов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назофарингит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острый конъюнктивит.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ларингит парагриппозной этиологии (ПЦР носоглоточная слизь выделена  РНК </a:t>
            </a:r>
            <a:r>
              <a:rPr lang="ru-RU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парагриппа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14.12.22.)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88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6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1245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Лечение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1979712" y="267962"/>
            <a:ext cx="6072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КЛИНИЧЕСКИЙ</a:t>
            </a:r>
            <a:r>
              <a:rPr lang="ru-RU" altLang="ru-RU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КОДИРОВАНИЕ ОРВИ МКБ 10</a:t>
            </a:r>
            <a:endParaRPr lang="ru-RU" altLang="ru-RU" sz="2400" b="1" dirty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8571" y="1537172"/>
            <a:ext cx="8118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J00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назофарингит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J02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фарингит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J02.8 - Острый фарингит, вызванный другими уточненными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возбудителями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J02.9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Острый фарингит неуточненный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ларингит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трахеит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J04.0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Острый ларингит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J04.1 - Острый трахеит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J04.2 - Острый ларинготрахеит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верхних дыхательных путей множественной и неуточненной локализации          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J06.0 - Острый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ларингофарингит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J06.9 - Острая инфекция верхних дыхательных путей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неуточненная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7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136898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496938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1245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Лечение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1979712" y="267962"/>
            <a:ext cx="6984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КЛИНИЧЕСКИЙ</a:t>
            </a:r>
            <a:r>
              <a:rPr lang="ru-RU" altLang="ru-RU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КОДИРОВАНИЕ ГРИППА МКБ 10</a:t>
            </a:r>
            <a:endParaRPr lang="ru-RU" altLang="ru-RU" sz="2400" b="1" dirty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533042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J09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«Грипп, вызванный идентифицированным зоонозным или пандемическим вирусом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гриппа А.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«Грипп, вызванный идентифицированным сезонным вирусом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В».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Подрубрики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J10.0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 с пневмонией, вызванный сезонным вирусом гриппа.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J10.1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 с другими респираторными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проявлениями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J10.8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 с другими проявлениями, вызванный сезонным вирусом гриппа. Включены: энцефалопатия, вызванная гриппом, гриппозный гастроэнтерит и миокардит (острый).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случаи гриппа, включенные в рубрики J09 и J10, должны быть подтверждены лабораторным методом.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3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J11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«Грипп, вирус не идентифицирован» Включены: грипп и вирусный грипп без указания об идентификации вируса. Подрубрики: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J11.0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Грипп с пневмонией, вирус не идентифицирован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J11.1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 с другими респираторными проявлениями, вирус не идентифицирован.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J11.8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Грипп с другими проявлениями, вирус не идентифицирован.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8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49315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КЛИНИЧЕСКАЯ КАРТИНА ОРВИ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altLang="ru-RU" sz="24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ЛУЧАЙ</a:t>
            </a:r>
            <a:endParaRPr lang="ru-RU" altLang="ru-RU" sz="2400" b="1" dirty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4634" y="1844824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обычно начинается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сопровождается повышением температуры тела до субфебрильных цифр (37,5°С—38,0°С).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у 82% пациентов снижается на 2-3-й день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болезни. </a:t>
            </a:r>
            <a:r>
              <a:rPr lang="ru-RU" dirty="0" smtClean="0"/>
              <a:t>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Назофарингит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Ларингит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ларинготрахеит.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Трахеит.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Фарингит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симптомы ОРВИ могут продолжаться до 10-14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8456" y="4665462"/>
            <a:ext cx="8136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прогноз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указано выше, ОРВИ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отсутствии бактериальных осложнений, скоротечны, хотя и могут оставлять на 1-2 недели такие симптомы как отделяемое из носовых ходов, кашель.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 повторные ОРВИ, особенно частые, являются проявлением или приводят к развитию «вторичного иммунодефицита» безосновательно.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29255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>
            <a:extLst/>
          </p:cNvPr>
          <p:cNvSpPr>
            <a:spLocks noChangeShapeType="1"/>
          </p:cNvSpPr>
          <p:nvPr/>
        </p:nvSpPr>
        <p:spPr bwMode="auto">
          <a:xfrm>
            <a:off x="0" y="6669360"/>
            <a:ext cx="9144000" cy="0"/>
          </a:xfrm>
          <a:prstGeom prst="line">
            <a:avLst/>
          </a:prstGeom>
          <a:ln>
            <a:solidFill>
              <a:srgbClr val="0070C0"/>
            </a:solidFill>
            <a:headEnd/>
            <a:tailEnd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07954" y="226288"/>
            <a:ext cx="0" cy="10527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79712" y="116632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73B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1178" y="6519606"/>
            <a:ext cx="7588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F0D863D4-B124-4676-B10A-2A552E5183C0}" type="slidenum">
              <a:rPr lang="ru-RU" altLang="ru-RU" sz="1600" b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pPr algn="ctr"/>
              <a:t>9</a:t>
            </a:fld>
            <a:r>
              <a:rPr lang="ru-RU" altLang="ru-RU" sz="16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/28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32440" y="6503032"/>
            <a:ext cx="0" cy="3326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69080" y="506636"/>
            <a:ext cx="197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ru-RU" sz="1400" b="1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8475" y="1533042"/>
            <a:ext cx="2688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Анамнез заболевания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1979712" y="857896"/>
            <a:ext cx="716428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3B68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6560" y="1136898"/>
            <a:ext cx="9144000" cy="3600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/>
              <a:t>Клинические рекомендации 2022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4118109" y="4942461"/>
            <a:ext cx="2614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itchFamily="34" charset="0"/>
              </a:rPr>
              <a:t>Длительность</a:t>
            </a:r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3240867" y="267962"/>
            <a:ext cx="49315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Arial Narrow" pitchFamily="34" charset="0"/>
                <a:cs typeface="Times New Roman" pitchFamily="18" charset="0"/>
              </a:rPr>
              <a:t>КЛИНИЧЕСКАЯ КАРТИНА ГРИППА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altLang="ru-RU" sz="2400" b="1" dirty="0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ЛУЧАЙ</a:t>
            </a:r>
            <a:endParaRPr lang="ru-RU" altLang="ru-RU" sz="2400" b="1" dirty="0">
              <a:solidFill>
                <a:prstClr val="white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28" name="Picture 4" descr="https://shatt.ru/images/frj1-Em_w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2187" b="13801"/>
          <a:stretch/>
        </p:blipFill>
        <p:spPr bwMode="auto">
          <a:xfrm>
            <a:off x="36003" y="12471"/>
            <a:ext cx="3204864" cy="9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4634" y="1844824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обычно начинается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 и сопровождается: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тела до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фебрильных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38,5°С – 39,5С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оловная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иалгия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ртралгия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432" y="3140968"/>
            <a:ext cx="6283007" cy="2996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60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26240</TotalTime>
  <Words>2440</Words>
  <Application>Microsoft Office PowerPoint</Application>
  <PresentationFormat>Экран (4:3)</PresentationFormat>
  <Paragraphs>344</Paragraphs>
  <Slides>29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ОРВИ «компания»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NIAEP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Users</cp:lastModifiedBy>
  <cp:revision>193</cp:revision>
  <dcterms:created xsi:type="dcterms:W3CDTF">2018-11-01T14:11:39Z</dcterms:created>
  <dcterms:modified xsi:type="dcterms:W3CDTF">2022-12-12T14:14:14Z</dcterms:modified>
</cp:coreProperties>
</file>